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57" r:id="rId4"/>
    <p:sldId id="258" r:id="rId5"/>
    <p:sldId id="260" r:id="rId6"/>
    <p:sldId id="264" r:id="rId7"/>
    <p:sldId id="265" r:id="rId8"/>
  </p:sldIdLst>
  <p:sldSz cx="9144000" cy="6858000" type="screen4x3"/>
  <p:notesSz cx="6858000" cy="9144000"/>
  <p:defaultText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1" d="100"/>
          <a:sy n="41" d="100"/>
        </p:scale>
        <p:origin x="-69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C08ECE0-50D7-4AA1-9218-0FE9CD94E583}" type="datetimeFigureOut">
              <a:rPr lang="es-VE" smtClean="0"/>
              <a:t>29/4/2016</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DA8B3391-0A3A-4786-9CED-E6900B24179C}" type="slidenum">
              <a:rPr lang="es-VE" smtClean="0"/>
              <a:t>‹Nº›</a:t>
            </a:fld>
            <a:endParaRPr lang="es-VE"/>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s-ES" smtClean="0"/>
              <a:t>Haga clic para modificar el estilo de título del patrón</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BC08ECE0-50D7-4AA1-9218-0FE9CD94E583}" type="datetimeFigureOut">
              <a:rPr lang="es-VE" smtClean="0"/>
              <a:t>29/4/2016</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DA8B3391-0A3A-4786-9CED-E6900B24179C}" type="slidenum">
              <a:rPr lang="es-VE" smtClean="0"/>
              <a:t>‹Nº›</a:t>
            </a:fld>
            <a:endParaRPr lang="es-VE"/>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C08ECE0-50D7-4AA1-9218-0FE9CD94E583}" type="datetimeFigureOut">
              <a:rPr lang="es-VE" smtClean="0"/>
              <a:t>29/4/2016</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DA8B3391-0A3A-4786-9CED-E6900B24179C}" type="slidenum">
              <a:rPr lang="es-VE" smtClean="0"/>
              <a:t>‹Nº›</a:t>
            </a:fld>
            <a:endParaRPr lang="es-VE"/>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C08ECE0-50D7-4AA1-9218-0FE9CD94E583}" type="datetimeFigureOut">
              <a:rPr lang="es-VE" smtClean="0"/>
              <a:t>29/4/2016</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DA8B3391-0A3A-4786-9CED-E6900B24179C}" type="slidenum">
              <a:rPr lang="es-VE" smtClean="0"/>
              <a:t>‹Nº›</a:t>
            </a:fld>
            <a:endParaRPr lang="es-VE"/>
          </a:p>
        </p:txBody>
      </p:sp>
      <p:sp>
        <p:nvSpPr>
          <p:cNvPr id="8" name="Title 7"/>
          <p:cNvSpPr>
            <a:spLocks noGrp="1"/>
          </p:cNvSpPr>
          <p:nvPr>
            <p:ph type="title"/>
          </p:nvPr>
        </p:nvSpPr>
        <p:spPr/>
        <p:txBody>
          <a:bodyPr/>
          <a:lstStyle/>
          <a:p>
            <a:r>
              <a:rPr lang="es-ES" smtClean="0"/>
              <a:t>Haga clic para modificar el estilo de título del patrón</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C08ECE0-50D7-4AA1-9218-0FE9CD94E583}" type="datetimeFigureOut">
              <a:rPr lang="es-VE" smtClean="0"/>
              <a:t>29/4/2016</a:t>
            </a:fld>
            <a:endParaRPr lang="es-VE"/>
          </a:p>
        </p:txBody>
      </p:sp>
      <p:sp>
        <p:nvSpPr>
          <p:cNvPr id="5" name="Footer Placeholder 4"/>
          <p:cNvSpPr>
            <a:spLocks noGrp="1"/>
          </p:cNvSpPr>
          <p:nvPr>
            <p:ph type="ftr" sz="quarter" idx="11"/>
          </p:nvPr>
        </p:nvSpPr>
        <p:spPr/>
        <p:txBody>
          <a:bodyPr/>
          <a:lstStyle/>
          <a:p>
            <a:endParaRPr lang="es-VE"/>
          </a:p>
        </p:txBody>
      </p:sp>
      <p:sp>
        <p:nvSpPr>
          <p:cNvPr id="6" name="Slide Number Placeholder 5"/>
          <p:cNvSpPr>
            <a:spLocks noGrp="1"/>
          </p:cNvSpPr>
          <p:nvPr>
            <p:ph type="sldNum" sz="quarter" idx="12"/>
          </p:nvPr>
        </p:nvSpPr>
        <p:spPr/>
        <p:txBody>
          <a:bodyPr/>
          <a:lstStyle/>
          <a:p>
            <a:fld id="{DA8B3391-0A3A-4786-9CED-E6900B24179C}" type="slidenum">
              <a:rPr lang="es-VE" smtClean="0"/>
              <a:t>‹Nº›</a:t>
            </a:fld>
            <a:endParaRPr lang="es-VE"/>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C08ECE0-50D7-4AA1-9218-0FE9CD94E583}" type="datetimeFigureOut">
              <a:rPr lang="es-VE" smtClean="0"/>
              <a:t>29/4/2016</a:t>
            </a:fld>
            <a:endParaRPr lang="es-VE"/>
          </a:p>
        </p:txBody>
      </p:sp>
      <p:sp>
        <p:nvSpPr>
          <p:cNvPr id="6" name="Footer Placeholder 5"/>
          <p:cNvSpPr>
            <a:spLocks noGrp="1"/>
          </p:cNvSpPr>
          <p:nvPr>
            <p:ph type="ftr" sz="quarter" idx="11"/>
          </p:nvPr>
        </p:nvSpPr>
        <p:spPr/>
        <p:txBody>
          <a:bodyPr/>
          <a:lstStyle/>
          <a:p>
            <a:endParaRPr lang="es-VE"/>
          </a:p>
        </p:txBody>
      </p:sp>
      <p:sp>
        <p:nvSpPr>
          <p:cNvPr id="7" name="Slide Number Placeholder 6"/>
          <p:cNvSpPr>
            <a:spLocks noGrp="1"/>
          </p:cNvSpPr>
          <p:nvPr>
            <p:ph type="sldNum" sz="quarter" idx="12"/>
          </p:nvPr>
        </p:nvSpPr>
        <p:spPr/>
        <p:txBody>
          <a:bodyPr/>
          <a:lstStyle/>
          <a:p>
            <a:fld id="{DA8B3391-0A3A-4786-9CED-E6900B24179C}" type="slidenum">
              <a:rPr lang="es-VE" smtClean="0"/>
              <a:t>‹Nº›</a:t>
            </a:fld>
            <a:endParaRPr lang="es-VE"/>
          </a:p>
        </p:txBody>
      </p:sp>
      <p:sp>
        <p:nvSpPr>
          <p:cNvPr id="8" name="Title 7"/>
          <p:cNvSpPr>
            <a:spLocks noGrp="1"/>
          </p:cNvSpPr>
          <p:nvPr>
            <p:ph type="title"/>
          </p:nvPr>
        </p:nvSpPr>
        <p:spPr/>
        <p:txBody>
          <a:bodyPr/>
          <a:lstStyle/>
          <a:p>
            <a:r>
              <a:rPr lang="es-ES" smtClean="0"/>
              <a:t>Haga clic para modificar el estilo de título del patrón</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s-ES" smtClean="0"/>
              <a:t>Haga clic para modificar el estilo de texto del patrón</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C08ECE0-50D7-4AA1-9218-0FE9CD94E583}" type="datetimeFigureOut">
              <a:rPr lang="es-VE" smtClean="0"/>
              <a:t>29/4/2016</a:t>
            </a:fld>
            <a:endParaRPr lang="es-VE"/>
          </a:p>
        </p:txBody>
      </p:sp>
      <p:sp>
        <p:nvSpPr>
          <p:cNvPr id="8" name="Footer Placeholder 7"/>
          <p:cNvSpPr>
            <a:spLocks noGrp="1"/>
          </p:cNvSpPr>
          <p:nvPr>
            <p:ph type="ftr" sz="quarter" idx="11"/>
          </p:nvPr>
        </p:nvSpPr>
        <p:spPr/>
        <p:txBody>
          <a:bodyPr/>
          <a:lstStyle/>
          <a:p>
            <a:endParaRPr lang="es-VE"/>
          </a:p>
        </p:txBody>
      </p:sp>
      <p:sp>
        <p:nvSpPr>
          <p:cNvPr id="9" name="Slide Number Placeholder 8"/>
          <p:cNvSpPr>
            <a:spLocks noGrp="1"/>
          </p:cNvSpPr>
          <p:nvPr>
            <p:ph type="sldNum" sz="quarter" idx="12"/>
          </p:nvPr>
        </p:nvSpPr>
        <p:spPr/>
        <p:txBody>
          <a:bodyPr/>
          <a:lstStyle/>
          <a:p>
            <a:fld id="{DA8B3391-0A3A-4786-9CED-E6900B24179C}" type="slidenum">
              <a:rPr lang="es-VE" smtClean="0"/>
              <a:t>‹Nº›</a:t>
            </a:fld>
            <a:endParaRPr lang="es-VE"/>
          </a:p>
        </p:txBody>
      </p:sp>
      <p:sp>
        <p:nvSpPr>
          <p:cNvPr id="10" name="Title 9"/>
          <p:cNvSpPr>
            <a:spLocks noGrp="1"/>
          </p:cNvSpPr>
          <p:nvPr>
            <p:ph type="title"/>
          </p:nvPr>
        </p:nvSpPr>
        <p:spPr/>
        <p:txBody>
          <a:bodyPr/>
          <a:lstStyle/>
          <a:p>
            <a:r>
              <a:rPr lang="es-ES" smtClean="0"/>
              <a:t>Haga clic para modificar el estilo de título del patrón</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C08ECE0-50D7-4AA1-9218-0FE9CD94E583}" type="datetimeFigureOut">
              <a:rPr lang="es-VE" smtClean="0"/>
              <a:t>29/4/2016</a:t>
            </a:fld>
            <a:endParaRPr lang="es-VE"/>
          </a:p>
        </p:txBody>
      </p:sp>
      <p:sp>
        <p:nvSpPr>
          <p:cNvPr id="4" name="Footer Placeholder 3"/>
          <p:cNvSpPr>
            <a:spLocks noGrp="1"/>
          </p:cNvSpPr>
          <p:nvPr>
            <p:ph type="ftr" sz="quarter" idx="11"/>
          </p:nvPr>
        </p:nvSpPr>
        <p:spPr/>
        <p:txBody>
          <a:bodyPr/>
          <a:lstStyle/>
          <a:p>
            <a:endParaRPr lang="es-VE"/>
          </a:p>
        </p:txBody>
      </p:sp>
      <p:sp>
        <p:nvSpPr>
          <p:cNvPr id="5" name="Slide Number Placeholder 4"/>
          <p:cNvSpPr>
            <a:spLocks noGrp="1"/>
          </p:cNvSpPr>
          <p:nvPr>
            <p:ph type="sldNum" sz="quarter" idx="12"/>
          </p:nvPr>
        </p:nvSpPr>
        <p:spPr/>
        <p:txBody>
          <a:bodyPr/>
          <a:lstStyle/>
          <a:p>
            <a:fld id="{DA8B3391-0A3A-4786-9CED-E6900B24179C}" type="slidenum">
              <a:rPr lang="es-VE" smtClean="0"/>
              <a:t>‹Nº›</a:t>
            </a:fld>
            <a:endParaRPr lang="es-VE"/>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08ECE0-50D7-4AA1-9218-0FE9CD94E583}" type="datetimeFigureOut">
              <a:rPr lang="es-VE" smtClean="0"/>
              <a:t>29/4/2016</a:t>
            </a:fld>
            <a:endParaRPr lang="es-VE"/>
          </a:p>
        </p:txBody>
      </p:sp>
      <p:sp>
        <p:nvSpPr>
          <p:cNvPr id="3" name="Footer Placeholder 2"/>
          <p:cNvSpPr>
            <a:spLocks noGrp="1"/>
          </p:cNvSpPr>
          <p:nvPr>
            <p:ph type="ftr" sz="quarter" idx="11"/>
          </p:nvPr>
        </p:nvSpPr>
        <p:spPr/>
        <p:txBody>
          <a:bodyPr/>
          <a:lstStyle/>
          <a:p>
            <a:endParaRPr lang="es-VE"/>
          </a:p>
        </p:txBody>
      </p:sp>
      <p:sp>
        <p:nvSpPr>
          <p:cNvPr id="4" name="Slide Number Placeholder 3"/>
          <p:cNvSpPr>
            <a:spLocks noGrp="1"/>
          </p:cNvSpPr>
          <p:nvPr>
            <p:ph type="sldNum" sz="quarter" idx="12"/>
          </p:nvPr>
        </p:nvSpPr>
        <p:spPr/>
        <p:txBody>
          <a:bodyPr/>
          <a:lstStyle/>
          <a:p>
            <a:fld id="{DA8B3391-0A3A-4786-9CED-E6900B24179C}" type="slidenum">
              <a:rPr lang="es-VE" smtClean="0"/>
              <a:t>‹Nº›</a:t>
            </a:fld>
            <a:endParaRPr lang="es-VE"/>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C08ECE0-50D7-4AA1-9218-0FE9CD94E583}" type="datetimeFigureOut">
              <a:rPr lang="es-VE" smtClean="0"/>
              <a:t>29/4/2016</a:t>
            </a:fld>
            <a:endParaRPr lang="es-VE"/>
          </a:p>
        </p:txBody>
      </p:sp>
      <p:sp>
        <p:nvSpPr>
          <p:cNvPr id="6" name="Footer Placeholder 5"/>
          <p:cNvSpPr>
            <a:spLocks noGrp="1"/>
          </p:cNvSpPr>
          <p:nvPr>
            <p:ph type="ftr" sz="quarter" idx="11"/>
          </p:nvPr>
        </p:nvSpPr>
        <p:spPr/>
        <p:txBody>
          <a:bodyPr/>
          <a:lstStyle/>
          <a:p>
            <a:endParaRPr lang="es-VE"/>
          </a:p>
        </p:txBody>
      </p:sp>
      <p:sp>
        <p:nvSpPr>
          <p:cNvPr id="7" name="Slide Number Placeholder 6"/>
          <p:cNvSpPr>
            <a:spLocks noGrp="1"/>
          </p:cNvSpPr>
          <p:nvPr>
            <p:ph type="sldNum" sz="quarter" idx="12"/>
          </p:nvPr>
        </p:nvSpPr>
        <p:spPr/>
        <p:txBody>
          <a:bodyPr/>
          <a:lstStyle/>
          <a:p>
            <a:fld id="{DA8B3391-0A3A-4786-9CED-E6900B24179C}" type="slidenum">
              <a:rPr lang="es-VE" smtClean="0"/>
              <a:t>‹Nº›</a:t>
            </a:fld>
            <a:endParaRPr lang="es-VE"/>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C08ECE0-50D7-4AA1-9218-0FE9CD94E583}" type="datetimeFigureOut">
              <a:rPr lang="es-VE" smtClean="0"/>
              <a:t>29/4/2016</a:t>
            </a:fld>
            <a:endParaRPr lang="es-VE"/>
          </a:p>
        </p:txBody>
      </p:sp>
      <p:sp>
        <p:nvSpPr>
          <p:cNvPr id="6" name="Footer Placeholder 5"/>
          <p:cNvSpPr>
            <a:spLocks noGrp="1"/>
          </p:cNvSpPr>
          <p:nvPr>
            <p:ph type="ftr" sz="quarter" idx="11"/>
          </p:nvPr>
        </p:nvSpPr>
        <p:spPr/>
        <p:txBody>
          <a:bodyPr/>
          <a:lstStyle/>
          <a:p>
            <a:endParaRPr lang="es-VE"/>
          </a:p>
        </p:txBody>
      </p:sp>
      <p:sp>
        <p:nvSpPr>
          <p:cNvPr id="7" name="Slide Number Placeholder 6"/>
          <p:cNvSpPr>
            <a:spLocks noGrp="1"/>
          </p:cNvSpPr>
          <p:nvPr>
            <p:ph type="sldNum" sz="quarter" idx="12"/>
          </p:nvPr>
        </p:nvSpPr>
        <p:spPr/>
        <p:txBody>
          <a:bodyPr/>
          <a:lstStyle/>
          <a:p>
            <a:fld id="{DA8B3391-0A3A-4786-9CED-E6900B24179C}" type="slidenum">
              <a:rPr lang="es-VE" smtClean="0"/>
              <a:t>‹Nº›</a:t>
            </a:fld>
            <a:endParaRPr lang="es-VE"/>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s-ES" smtClean="0"/>
              <a:t>Haga clic para modificar el estilo de título del patrón</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C08ECE0-50D7-4AA1-9218-0FE9CD94E583}" type="datetimeFigureOut">
              <a:rPr lang="es-VE" smtClean="0"/>
              <a:t>29/4/2016</a:t>
            </a:fld>
            <a:endParaRPr lang="es-VE"/>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s-VE"/>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DA8B3391-0A3A-4786-9CED-E6900B24179C}" type="slidenum">
              <a:rPr lang="es-VE" smtClean="0"/>
              <a:t>‹Nº›</a:t>
            </a:fld>
            <a:endParaRPr lang="es-V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1043608" y="1020712"/>
            <a:ext cx="8424936" cy="752104"/>
          </a:xfrm>
          <a:prstGeom prst="rect">
            <a:avLst/>
          </a:prstGeom>
          <a:effectLst/>
        </p:spPr>
        <p:txBody>
          <a:bodyPr vert="horz" lIns="91440" tIns="45720" rIns="91440" bIns="45720" rtlCol="0" anchor="t" anchorCtr="0">
            <a:noAutofit/>
          </a:bodyPr>
          <a:lstStyle>
            <a:lvl1pPr marL="640080" indent="-457200" algn="l" defTabSz="914400" rtl="0" eaLnBrk="1" latinLnBrk="0" hangingPunct="1">
              <a:spcBef>
                <a:spcPct val="0"/>
              </a:spcBef>
              <a:buClr>
                <a:schemeClr val="accent6">
                  <a:lumMod val="75000"/>
                </a:schemeClr>
              </a:buClr>
              <a:buSzPct val="128000"/>
              <a:buFont typeface="Georgia" pitchFamily="18" charset="0"/>
              <a:buChar char="*"/>
              <a:defRPr sz="54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82880" indent="0">
              <a:buNone/>
            </a:pPr>
            <a:r>
              <a:rPr lang="es-VE" sz="4400" dirty="0" smtClean="0"/>
              <a:t>ASAMBLEA DE EDUCACIÓN</a:t>
            </a:r>
            <a:endParaRPr lang="es-VE" sz="4400" dirty="0"/>
          </a:p>
        </p:txBody>
      </p:sp>
      <p:sp>
        <p:nvSpPr>
          <p:cNvPr id="5" name="1 Título"/>
          <p:cNvSpPr txBox="1">
            <a:spLocks/>
          </p:cNvSpPr>
          <p:nvPr/>
        </p:nvSpPr>
        <p:spPr>
          <a:xfrm>
            <a:off x="7020272" y="2128773"/>
            <a:ext cx="1597986" cy="464072"/>
          </a:xfrm>
          <a:prstGeom prst="rect">
            <a:avLst/>
          </a:prstGeom>
        </p:spPr>
        <p:txBody>
          <a:bodyPr anchor="b">
            <a:normAutofit fontScale="92500"/>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r>
              <a:rPr lang="es-VE" sz="2400" dirty="0" smtClean="0"/>
              <a:t>ABRIL 2016</a:t>
            </a:r>
            <a:endParaRPr lang="es-VE" sz="2400" dirty="0"/>
          </a:p>
        </p:txBody>
      </p:sp>
      <p:sp>
        <p:nvSpPr>
          <p:cNvPr id="6" name="2 Subtítulo"/>
          <p:cNvSpPr>
            <a:spLocks noGrp="1"/>
          </p:cNvSpPr>
          <p:nvPr>
            <p:ph type="subTitle" idx="1"/>
          </p:nvPr>
        </p:nvSpPr>
        <p:spPr>
          <a:xfrm>
            <a:off x="899592" y="2852936"/>
            <a:ext cx="7416824" cy="2232248"/>
          </a:xfrm>
        </p:spPr>
        <p:txBody>
          <a:bodyPr>
            <a:noAutofit/>
          </a:bodyPr>
          <a:lstStyle/>
          <a:p>
            <a:pPr algn="ctr"/>
            <a:r>
              <a:rPr lang="es-ES" sz="3600" b="1" dirty="0" smtClean="0"/>
              <a:t>Mini-taller</a:t>
            </a:r>
            <a:r>
              <a:rPr lang="es-ES" sz="3600" b="1" dirty="0"/>
              <a:t>: </a:t>
            </a:r>
            <a:endParaRPr lang="es-ES" sz="3600" b="1" dirty="0" smtClean="0"/>
          </a:p>
          <a:p>
            <a:pPr algn="ctr"/>
            <a:r>
              <a:rPr lang="es-ES" sz="3600" b="1" dirty="0" smtClean="0"/>
              <a:t>Competencias para </a:t>
            </a:r>
          </a:p>
          <a:p>
            <a:pPr algn="ctr"/>
            <a:r>
              <a:rPr lang="es-ES" sz="3600" b="1" dirty="0" smtClean="0"/>
              <a:t>la </a:t>
            </a:r>
            <a:r>
              <a:rPr lang="es-ES" sz="3600" b="1" dirty="0"/>
              <a:t>Colaboración en la Misión</a:t>
            </a:r>
            <a:endParaRPr lang="es-VE" sz="3600" b="1" dirty="0"/>
          </a:p>
        </p:txBody>
      </p:sp>
    </p:spTree>
    <p:extLst>
      <p:ext uri="{BB962C8B-B14F-4D97-AF65-F5344CB8AC3E}">
        <p14:creationId xmlns:p14="http://schemas.microsoft.com/office/powerpoint/2010/main" val="6229871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827584" y="2139889"/>
            <a:ext cx="7848872" cy="2729271"/>
          </a:xfrm>
        </p:spPr>
        <p:txBody>
          <a:bodyPr/>
          <a:lstStyle/>
          <a:p>
            <a:pPr marL="182880" indent="0" algn="ctr">
              <a:buNone/>
            </a:pPr>
            <a:r>
              <a:rPr lang="es-ES" dirty="0">
                <a:effectLst/>
              </a:rPr>
              <a:t>Fundamentos teológicos espirituales de la colaboración</a:t>
            </a:r>
            <a:endParaRPr lang="es-VE" dirty="0"/>
          </a:p>
        </p:txBody>
      </p:sp>
      <p:sp>
        <p:nvSpPr>
          <p:cNvPr id="4" name="1 Título"/>
          <p:cNvSpPr txBox="1">
            <a:spLocks/>
          </p:cNvSpPr>
          <p:nvPr/>
        </p:nvSpPr>
        <p:spPr>
          <a:xfrm>
            <a:off x="1043608" y="476672"/>
            <a:ext cx="8424936" cy="752104"/>
          </a:xfrm>
          <a:prstGeom prst="rect">
            <a:avLst/>
          </a:prstGeom>
          <a:effectLst/>
        </p:spPr>
        <p:txBody>
          <a:bodyPr vert="horz" lIns="91440" tIns="45720" rIns="91440" bIns="45720" rtlCol="0" anchor="t" anchorCtr="0">
            <a:noAutofit/>
          </a:bodyPr>
          <a:lstStyle>
            <a:lvl1pPr marL="640080" indent="-457200" algn="l" defTabSz="914400" rtl="0" eaLnBrk="1" latinLnBrk="0" hangingPunct="1">
              <a:spcBef>
                <a:spcPct val="0"/>
              </a:spcBef>
              <a:buClr>
                <a:schemeClr val="accent6">
                  <a:lumMod val="75000"/>
                </a:schemeClr>
              </a:buClr>
              <a:buSzPct val="128000"/>
              <a:buFont typeface="Georgia" pitchFamily="18" charset="0"/>
              <a:buChar char="*"/>
              <a:defRPr sz="54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82880" indent="0">
              <a:buNone/>
            </a:pPr>
            <a:r>
              <a:rPr lang="es-VE" sz="4400" dirty="0" smtClean="0"/>
              <a:t>ASAMBLEA DE EDUCACIÓN</a:t>
            </a:r>
            <a:endParaRPr lang="es-VE" sz="4400" dirty="0"/>
          </a:p>
        </p:txBody>
      </p:sp>
      <p:sp>
        <p:nvSpPr>
          <p:cNvPr id="5" name="1 Título"/>
          <p:cNvSpPr txBox="1">
            <a:spLocks/>
          </p:cNvSpPr>
          <p:nvPr/>
        </p:nvSpPr>
        <p:spPr>
          <a:xfrm>
            <a:off x="7150478" y="1340768"/>
            <a:ext cx="1597986" cy="464072"/>
          </a:xfrm>
          <a:prstGeom prst="rect">
            <a:avLst/>
          </a:prstGeom>
        </p:spPr>
        <p:txBody>
          <a:bodyPr anchor="b">
            <a:normAutofit fontScale="92500"/>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r>
              <a:rPr lang="es-VE" sz="2400" dirty="0" smtClean="0"/>
              <a:t>ABRIL 2016</a:t>
            </a:r>
            <a:endParaRPr lang="es-VE" sz="2400" dirty="0"/>
          </a:p>
        </p:txBody>
      </p:sp>
      <p:sp>
        <p:nvSpPr>
          <p:cNvPr id="6" name="2 Subtítulo"/>
          <p:cNvSpPr>
            <a:spLocks noGrp="1"/>
          </p:cNvSpPr>
          <p:nvPr>
            <p:ph type="subTitle" idx="1"/>
          </p:nvPr>
        </p:nvSpPr>
        <p:spPr>
          <a:xfrm>
            <a:off x="5256076" y="5661248"/>
            <a:ext cx="3723853" cy="930864"/>
          </a:xfrm>
        </p:spPr>
        <p:txBody>
          <a:bodyPr>
            <a:normAutofit fontScale="77500" lnSpcReduction="20000"/>
          </a:bodyPr>
          <a:lstStyle/>
          <a:p>
            <a:pPr algn="r"/>
            <a:r>
              <a:rPr lang="es-ES" dirty="0" err="1"/>
              <a:t>Minitaller</a:t>
            </a:r>
            <a:r>
              <a:rPr lang="es-ES" dirty="0"/>
              <a:t>: </a:t>
            </a:r>
            <a:endParaRPr lang="es-ES" dirty="0" smtClean="0"/>
          </a:p>
          <a:p>
            <a:pPr algn="r"/>
            <a:r>
              <a:rPr lang="es-ES" dirty="0" smtClean="0"/>
              <a:t>Competencias para </a:t>
            </a:r>
          </a:p>
          <a:p>
            <a:pPr algn="r"/>
            <a:r>
              <a:rPr lang="es-ES" dirty="0" smtClean="0"/>
              <a:t>la </a:t>
            </a:r>
            <a:r>
              <a:rPr lang="es-ES" dirty="0"/>
              <a:t>Colaboración en la Misión</a:t>
            </a:r>
            <a:endParaRPr lang="es-VE" dirty="0"/>
          </a:p>
        </p:txBody>
      </p:sp>
    </p:spTree>
    <p:extLst>
      <p:ext uri="{BB962C8B-B14F-4D97-AF65-F5344CB8AC3E}">
        <p14:creationId xmlns:p14="http://schemas.microsoft.com/office/powerpoint/2010/main" val="4842448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755576" y="260648"/>
            <a:ext cx="7848872" cy="1080120"/>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82880" indent="0" algn="ctr">
              <a:buFont typeface="Georgia" pitchFamily="18" charset="0"/>
              <a:buNone/>
            </a:pPr>
            <a:r>
              <a:rPr lang="es-ES" dirty="0" smtClean="0">
                <a:effectLst/>
              </a:rPr>
              <a:t>Preámbulo</a:t>
            </a:r>
            <a:endParaRPr lang="es-VE" dirty="0"/>
          </a:p>
        </p:txBody>
      </p:sp>
      <p:sp>
        <p:nvSpPr>
          <p:cNvPr id="5" name="1 Título"/>
          <p:cNvSpPr txBox="1">
            <a:spLocks/>
          </p:cNvSpPr>
          <p:nvPr/>
        </p:nvSpPr>
        <p:spPr>
          <a:xfrm>
            <a:off x="323528" y="1196752"/>
            <a:ext cx="5985792" cy="673527"/>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82880" indent="0" algn="l">
              <a:buFont typeface="Georgia" pitchFamily="18" charset="0"/>
              <a:buNone/>
            </a:pPr>
            <a:r>
              <a:rPr lang="es-ES" sz="2800" dirty="0" smtClean="0">
                <a:effectLst/>
              </a:rPr>
              <a:t>1. Tenemos historia</a:t>
            </a:r>
            <a:endParaRPr lang="es-VE" sz="2800" dirty="0"/>
          </a:p>
        </p:txBody>
      </p:sp>
      <p:sp>
        <p:nvSpPr>
          <p:cNvPr id="7" name="1 Título"/>
          <p:cNvSpPr txBox="1">
            <a:spLocks/>
          </p:cNvSpPr>
          <p:nvPr/>
        </p:nvSpPr>
        <p:spPr>
          <a:xfrm>
            <a:off x="1610544" y="1891377"/>
            <a:ext cx="5481736" cy="673527"/>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82880" indent="0" algn="l">
              <a:buFont typeface="Georgia" pitchFamily="18" charset="0"/>
              <a:buNone/>
            </a:pPr>
            <a:r>
              <a:rPr lang="es-ES" sz="2000" dirty="0">
                <a:effectLst/>
              </a:rPr>
              <a:t>a</a:t>
            </a:r>
            <a:r>
              <a:rPr lang="es-ES" sz="2000" dirty="0" smtClean="0">
                <a:effectLst/>
              </a:rPr>
              <a:t>. Vinculaciones para tareas específicas</a:t>
            </a:r>
            <a:endParaRPr lang="es-VE" sz="2000" dirty="0"/>
          </a:p>
        </p:txBody>
      </p:sp>
      <p:sp>
        <p:nvSpPr>
          <p:cNvPr id="8" name="1 Título"/>
          <p:cNvSpPr txBox="1">
            <a:spLocks/>
          </p:cNvSpPr>
          <p:nvPr/>
        </p:nvSpPr>
        <p:spPr>
          <a:xfrm>
            <a:off x="1610544" y="2467441"/>
            <a:ext cx="6751984" cy="673527"/>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82880" indent="0" algn="l">
              <a:buFont typeface="Georgia" pitchFamily="18" charset="0"/>
              <a:buNone/>
            </a:pPr>
            <a:r>
              <a:rPr lang="es-ES" sz="2000" dirty="0" smtClean="0">
                <a:effectLst/>
              </a:rPr>
              <a:t>b. Vinculaciones para responsabilidades específicas</a:t>
            </a:r>
            <a:endParaRPr lang="es-VE" sz="2000" dirty="0"/>
          </a:p>
        </p:txBody>
      </p:sp>
      <p:sp>
        <p:nvSpPr>
          <p:cNvPr id="10" name="1 Título"/>
          <p:cNvSpPr txBox="1">
            <a:spLocks/>
          </p:cNvSpPr>
          <p:nvPr/>
        </p:nvSpPr>
        <p:spPr>
          <a:xfrm>
            <a:off x="1619672" y="2996952"/>
            <a:ext cx="5985792" cy="673527"/>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82880" indent="0" algn="l">
              <a:buFont typeface="Georgia" pitchFamily="18" charset="0"/>
              <a:buNone/>
            </a:pPr>
            <a:r>
              <a:rPr lang="es-ES" sz="2000" dirty="0" smtClean="0">
                <a:effectLst/>
              </a:rPr>
              <a:t>c. Constitución del sujeto apostólico</a:t>
            </a:r>
            <a:endParaRPr lang="es-VE" sz="2000" dirty="0"/>
          </a:p>
        </p:txBody>
      </p:sp>
      <p:sp>
        <p:nvSpPr>
          <p:cNvPr id="12" name="11 Rectángulo"/>
          <p:cNvSpPr/>
          <p:nvPr/>
        </p:nvSpPr>
        <p:spPr>
          <a:xfrm>
            <a:off x="755576" y="4365104"/>
            <a:ext cx="7606952" cy="1477328"/>
          </a:xfrm>
          <a:prstGeom prst="rect">
            <a:avLst/>
          </a:prstGeom>
        </p:spPr>
        <p:txBody>
          <a:bodyPr wrap="square">
            <a:spAutoFit/>
          </a:bodyPr>
          <a:lstStyle/>
          <a:p>
            <a:endParaRPr lang="es-VE" dirty="0"/>
          </a:p>
          <a:p>
            <a:pPr algn="ctr"/>
            <a:r>
              <a:rPr lang="es-VE" dirty="0"/>
              <a:t> </a:t>
            </a:r>
            <a:r>
              <a:rPr lang="es-VE" b="1" i="1" dirty="0"/>
              <a:t>Colaboración en el corazón de la misión </a:t>
            </a:r>
            <a:endParaRPr lang="es-VE" dirty="0"/>
          </a:p>
          <a:p>
            <a:pPr algn="ctr"/>
            <a:r>
              <a:rPr lang="es-VE" b="1" i="1" dirty="0"/>
              <a:t>La colaboración ‘con’ y ‘para’… </a:t>
            </a:r>
            <a:endParaRPr lang="es-VE" b="1" i="1" dirty="0" smtClean="0"/>
          </a:p>
          <a:p>
            <a:pPr algn="ctr"/>
            <a:endParaRPr lang="es-VE" dirty="0"/>
          </a:p>
          <a:p>
            <a:pPr algn="r"/>
            <a:r>
              <a:rPr lang="es-VE" i="1" dirty="0"/>
              <a:t>Santa Cruz de la Sierra, Bolivia, 9 de marzo de 2016 </a:t>
            </a:r>
            <a:endParaRPr lang="es-VE" dirty="0"/>
          </a:p>
        </p:txBody>
      </p:sp>
      <p:sp>
        <p:nvSpPr>
          <p:cNvPr id="13" name="1 Título"/>
          <p:cNvSpPr txBox="1">
            <a:spLocks/>
          </p:cNvSpPr>
          <p:nvPr/>
        </p:nvSpPr>
        <p:spPr>
          <a:xfrm>
            <a:off x="386408" y="3979609"/>
            <a:ext cx="5985792" cy="673527"/>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82880" indent="0" algn="l">
              <a:buFont typeface="Georgia" pitchFamily="18" charset="0"/>
              <a:buNone/>
            </a:pPr>
            <a:r>
              <a:rPr lang="es-ES" sz="2800" dirty="0">
                <a:effectLst/>
              </a:rPr>
              <a:t>2</a:t>
            </a:r>
            <a:r>
              <a:rPr lang="es-ES" sz="2800" dirty="0" smtClean="0">
                <a:effectLst/>
              </a:rPr>
              <a:t>. La fuente  </a:t>
            </a:r>
            <a:endParaRPr lang="es-VE" sz="2800" dirty="0"/>
          </a:p>
        </p:txBody>
      </p:sp>
    </p:spTree>
    <p:extLst>
      <p:ext uri="{BB962C8B-B14F-4D97-AF65-F5344CB8AC3E}">
        <p14:creationId xmlns:p14="http://schemas.microsoft.com/office/powerpoint/2010/main" val="3829800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750" fill="hold"/>
                                        <p:tgtEl>
                                          <p:spTgt spid="4"/>
                                        </p:tgtEl>
                                        <p:attrNameLst>
                                          <p:attrName>ppt_x</p:attrName>
                                        </p:attrNameLst>
                                      </p:cBhvr>
                                      <p:tavLst>
                                        <p:tav tm="0">
                                          <p:val>
                                            <p:strVal val="#ppt_x"/>
                                          </p:val>
                                        </p:tav>
                                        <p:tav tm="100000">
                                          <p:val>
                                            <p:strVal val="#ppt_x"/>
                                          </p:val>
                                        </p:tav>
                                      </p:tavLst>
                                    </p:anim>
                                    <p:anim calcmode="lin" valueType="num">
                                      <p:cBhvr additive="base">
                                        <p:cTn id="8" dur="75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750" fill="hold"/>
                                        <p:tgtEl>
                                          <p:spTgt spid="5"/>
                                        </p:tgtEl>
                                        <p:attrNameLst>
                                          <p:attrName>ppt_x</p:attrName>
                                        </p:attrNameLst>
                                      </p:cBhvr>
                                      <p:tavLst>
                                        <p:tav tm="0">
                                          <p:val>
                                            <p:strVal val="#ppt_x"/>
                                          </p:val>
                                        </p:tav>
                                        <p:tav tm="100000">
                                          <p:val>
                                            <p:strVal val="#ppt_x"/>
                                          </p:val>
                                        </p:tav>
                                      </p:tavLst>
                                    </p:anim>
                                    <p:anim calcmode="lin" valueType="num">
                                      <p:cBhvr additive="base">
                                        <p:cTn id="14" dur="75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750" fill="hold"/>
                                        <p:tgtEl>
                                          <p:spTgt spid="7"/>
                                        </p:tgtEl>
                                        <p:attrNameLst>
                                          <p:attrName>ppt_x</p:attrName>
                                        </p:attrNameLst>
                                      </p:cBhvr>
                                      <p:tavLst>
                                        <p:tav tm="0">
                                          <p:val>
                                            <p:strVal val="#ppt_x"/>
                                          </p:val>
                                        </p:tav>
                                        <p:tav tm="100000">
                                          <p:val>
                                            <p:strVal val="#ppt_x"/>
                                          </p:val>
                                        </p:tav>
                                      </p:tavLst>
                                    </p:anim>
                                    <p:anim calcmode="lin" valueType="num">
                                      <p:cBhvr additive="base">
                                        <p:cTn id="20" dur="75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750" fill="hold"/>
                                        <p:tgtEl>
                                          <p:spTgt spid="8"/>
                                        </p:tgtEl>
                                        <p:attrNameLst>
                                          <p:attrName>ppt_x</p:attrName>
                                        </p:attrNameLst>
                                      </p:cBhvr>
                                      <p:tavLst>
                                        <p:tav tm="0">
                                          <p:val>
                                            <p:strVal val="#ppt_x"/>
                                          </p:val>
                                        </p:tav>
                                        <p:tav tm="100000">
                                          <p:val>
                                            <p:strVal val="#ppt_x"/>
                                          </p:val>
                                        </p:tav>
                                      </p:tavLst>
                                    </p:anim>
                                    <p:anim calcmode="lin" valueType="num">
                                      <p:cBhvr additive="base">
                                        <p:cTn id="26" dur="75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750" fill="hold"/>
                                        <p:tgtEl>
                                          <p:spTgt spid="10"/>
                                        </p:tgtEl>
                                        <p:attrNameLst>
                                          <p:attrName>ppt_x</p:attrName>
                                        </p:attrNameLst>
                                      </p:cBhvr>
                                      <p:tavLst>
                                        <p:tav tm="0">
                                          <p:val>
                                            <p:strVal val="#ppt_x"/>
                                          </p:val>
                                        </p:tav>
                                        <p:tav tm="100000">
                                          <p:val>
                                            <p:strVal val="#ppt_x"/>
                                          </p:val>
                                        </p:tav>
                                      </p:tavLst>
                                    </p:anim>
                                    <p:anim calcmode="lin" valueType="num">
                                      <p:cBhvr additive="base">
                                        <p:cTn id="32" dur="75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750" fill="hold"/>
                                        <p:tgtEl>
                                          <p:spTgt spid="13"/>
                                        </p:tgtEl>
                                        <p:attrNameLst>
                                          <p:attrName>ppt_x</p:attrName>
                                        </p:attrNameLst>
                                      </p:cBhvr>
                                      <p:tavLst>
                                        <p:tav tm="0">
                                          <p:val>
                                            <p:strVal val="#ppt_x"/>
                                          </p:val>
                                        </p:tav>
                                        <p:tav tm="100000">
                                          <p:val>
                                            <p:strVal val="#ppt_x"/>
                                          </p:val>
                                        </p:tav>
                                      </p:tavLst>
                                    </p:anim>
                                    <p:anim calcmode="lin" valueType="num">
                                      <p:cBhvr additive="base">
                                        <p:cTn id="38" dur="75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additive="base">
                                        <p:cTn id="43" dur="750" fill="hold"/>
                                        <p:tgtEl>
                                          <p:spTgt spid="12"/>
                                        </p:tgtEl>
                                        <p:attrNameLst>
                                          <p:attrName>ppt_x</p:attrName>
                                        </p:attrNameLst>
                                      </p:cBhvr>
                                      <p:tavLst>
                                        <p:tav tm="0">
                                          <p:val>
                                            <p:strVal val="#ppt_x"/>
                                          </p:val>
                                        </p:tav>
                                        <p:tav tm="100000">
                                          <p:val>
                                            <p:strVal val="#ppt_x"/>
                                          </p:val>
                                        </p:tav>
                                      </p:tavLst>
                                    </p:anim>
                                    <p:anim calcmode="lin" valueType="num">
                                      <p:cBhvr additive="base">
                                        <p:cTn id="44" dur="75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p:bldP spid="10" grpId="0"/>
      <p:bldP spid="12" grpId="0"/>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Título"/>
          <p:cNvSpPr txBox="1">
            <a:spLocks/>
          </p:cNvSpPr>
          <p:nvPr/>
        </p:nvSpPr>
        <p:spPr>
          <a:xfrm>
            <a:off x="179512" y="1124744"/>
            <a:ext cx="7930008" cy="673527"/>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82880" indent="0" algn="l">
              <a:buFont typeface="Georgia" pitchFamily="18" charset="0"/>
              <a:buNone/>
            </a:pPr>
            <a:r>
              <a:rPr lang="es-ES" sz="2400" dirty="0">
                <a:effectLst/>
              </a:rPr>
              <a:t>1</a:t>
            </a:r>
            <a:r>
              <a:rPr lang="es-ES" sz="2400" dirty="0" smtClean="0">
                <a:effectLst/>
              </a:rPr>
              <a:t>. La cuestión de las denominaciones</a:t>
            </a:r>
            <a:endParaRPr lang="es-VE" sz="2400" dirty="0"/>
          </a:p>
        </p:txBody>
      </p:sp>
      <p:sp>
        <p:nvSpPr>
          <p:cNvPr id="5" name="1 Título"/>
          <p:cNvSpPr txBox="1">
            <a:spLocks/>
          </p:cNvSpPr>
          <p:nvPr/>
        </p:nvSpPr>
        <p:spPr>
          <a:xfrm>
            <a:off x="251520" y="4123625"/>
            <a:ext cx="7848872" cy="673527"/>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82880" indent="0" algn="l">
              <a:buFont typeface="Georgia" pitchFamily="18" charset="0"/>
              <a:buNone/>
            </a:pPr>
            <a:r>
              <a:rPr lang="es-ES" sz="2400" dirty="0">
                <a:effectLst/>
              </a:rPr>
              <a:t>2</a:t>
            </a:r>
            <a:r>
              <a:rPr lang="es-ES" sz="2400" dirty="0" smtClean="0">
                <a:effectLst/>
              </a:rPr>
              <a:t>. La cuestión de los perfiles de quienes se vinculan</a:t>
            </a:r>
            <a:endParaRPr lang="es-VE" sz="2400" dirty="0"/>
          </a:p>
        </p:txBody>
      </p:sp>
      <p:sp>
        <p:nvSpPr>
          <p:cNvPr id="6" name="1 Título"/>
          <p:cNvSpPr txBox="1">
            <a:spLocks/>
          </p:cNvSpPr>
          <p:nvPr/>
        </p:nvSpPr>
        <p:spPr>
          <a:xfrm>
            <a:off x="179512" y="116632"/>
            <a:ext cx="6984776" cy="1080120"/>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82880" indent="0" algn="l">
              <a:buFont typeface="Georgia" pitchFamily="18" charset="0"/>
              <a:buNone/>
            </a:pPr>
            <a:r>
              <a:rPr lang="es-ES" dirty="0" smtClean="0">
                <a:effectLst/>
              </a:rPr>
              <a:t>Notas introductorias</a:t>
            </a:r>
            <a:endParaRPr lang="es-VE" dirty="0"/>
          </a:p>
        </p:txBody>
      </p:sp>
      <p:sp>
        <p:nvSpPr>
          <p:cNvPr id="7" name="6 Rectángulo"/>
          <p:cNvSpPr/>
          <p:nvPr/>
        </p:nvSpPr>
        <p:spPr>
          <a:xfrm>
            <a:off x="422226" y="1757715"/>
            <a:ext cx="8254230" cy="2031325"/>
          </a:xfrm>
          <a:prstGeom prst="rect">
            <a:avLst/>
          </a:prstGeom>
        </p:spPr>
        <p:txBody>
          <a:bodyPr wrap="square">
            <a:spAutoFit/>
          </a:bodyPr>
          <a:lstStyle/>
          <a:p>
            <a:pPr algn="just"/>
            <a:r>
              <a:rPr lang="es-VE" dirty="0" smtClean="0"/>
              <a:t> </a:t>
            </a:r>
            <a:r>
              <a:rPr lang="es-VE" dirty="0"/>
              <a:t>[2] La “Colaboración” es un término que se entiende de forma diferente en distintos contextos de la Compañía de Jesús: a veces se refiere al trabajo de compañeros/as, de sujetos apostólicos, de personas corresponsables en la misión, de colegas, colaboradores o socios en una obra particular. El rasgo común de estas expresiones es el sentirnos asociados apostólicamente </a:t>
            </a:r>
            <a:r>
              <a:rPr lang="es-VE" b="1" i="1" dirty="0"/>
              <a:t>‘con’ otros, ‘para’ realizar una misión común</a:t>
            </a:r>
            <a:r>
              <a:rPr lang="es-VE" dirty="0"/>
              <a:t>. Utilizamos la palabra «colaboración», siguiendo el decreto 6 de la Congregación General 35ª. </a:t>
            </a:r>
          </a:p>
        </p:txBody>
      </p:sp>
      <p:sp>
        <p:nvSpPr>
          <p:cNvPr id="8" name="7 Rectángulo"/>
          <p:cNvSpPr/>
          <p:nvPr/>
        </p:nvSpPr>
        <p:spPr>
          <a:xfrm>
            <a:off x="539552" y="4653136"/>
            <a:ext cx="7992888" cy="1754326"/>
          </a:xfrm>
          <a:prstGeom prst="rect">
            <a:avLst/>
          </a:prstGeom>
        </p:spPr>
        <p:txBody>
          <a:bodyPr wrap="square">
            <a:spAutoFit/>
          </a:bodyPr>
          <a:lstStyle/>
          <a:p>
            <a:pPr algn="just"/>
            <a:r>
              <a:rPr lang="es-VE" dirty="0" smtClean="0"/>
              <a:t>[3</a:t>
            </a:r>
            <a:r>
              <a:rPr lang="es-VE" dirty="0"/>
              <a:t>] Este documento se ha escrito para personas vinculadas en distintos grados con la Compañía de Jesús, sus comunidades, obras y proyectos apostólicos; también quiere llegar a simpatizantes de la espiritualidad ignaciana, lo mismo que a hombres y mujeres de buena voluntad que, inspirados por el carisma ignaciano, han unido sus esfuerzos a proyectos a lo largo y ancho de nuestro continente. </a:t>
            </a:r>
          </a:p>
        </p:txBody>
      </p:sp>
    </p:spTree>
    <p:extLst>
      <p:ext uri="{BB962C8B-B14F-4D97-AF65-F5344CB8AC3E}">
        <p14:creationId xmlns:p14="http://schemas.microsoft.com/office/powerpoint/2010/main" val="649981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750" fill="hold"/>
                                        <p:tgtEl>
                                          <p:spTgt spid="6"/>
                                        </p:tgtEl>
                                        <p:attrNameLst>
                                          <p:attrName>ppt_x</p:attrName>
                                        </p:attrNameLst>
                                      </p:cBhvr>
                                      <p:tavLst>
                                        <p:tav tm="0">
                                          <p:val>
                                            <p:strVal val="#ppt_x"/>
                                          </p:val>
                                        </p:tav>
                                        <p:tav tm="100000">
                                          <p:val>
                                            <p:strVal val="#ppt_x"/>
                                          </p:val>
                                        </p:tav>
                                      </p:tavLst>
                                    </p:anim>
                                    <p:anim calcmode="lin" valueType="num">
                                      <p:cBhvr additive="base">
                                        <p:cTn id="8" dur="75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750" fill="hold"/>
                                        <p:tgtEl>
                                          <p:spTgt spid="3"/>
                                        </p:tgtEl>
                                        <p:attrNameLst>
                                          <p:attrName>ppt_x</p:attrName>
                                        </p:attrNameLst>
                                      </p:cBhvr>
                                      <p:tavLst>
                                        <p:tav tm="0">
                                          <p:val>
                                            <p:strVal val="#ppt_x"/>
                                          </p:val>
                                        </p:tav>
                                        <p:tav tm="100000">
                                          <p:val>
                                            <p:strVal val="#ppt_x"/>
                                          </p:val>
                                        </p:tav>
                                      </p:tavLst>
                                    </p:anim>
                                    <p:anim calcmode="lin" valueType="num">
                                      <p:cBhvr additive="base">
                                        <p:cTn id="14" dur="75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750" fill="hold"/>
                                        <p:tgtEl>
                                          <p:spTgt spid="7"/>
                                        </p:tgtEl>
                                        <p:attrNameLst>
                                          <p:attrName>ppt_x</p:attrName>
                                        </p:attrNameLst>
                                      </p:cBhvr>
                                      <p:tavLst>
                                        <p:tav tm="0">
                                          <p:val>
                                            <p:strVal val="#ppt_x"/>
                                          </p:val>
                                        </p:tav>
                                        <p:tav tm="100000">
                                          <p:val>
                                            <p:strVal val="#ppt_x"/>
                                          </p:val>
                                        </p:tav>
                                      </p:tavLst>
                                    </p:anim>
                                    <p:anim calcmode="lin" valueType="num">
                                      <p:cBhvr additive="base">
                                        <p:cTn id="20" dur="75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750" fill="hold"/>
                                        <p:tgtEl>
                                          <p:spTgt spid="5"/>
                                        </p:tgtEl>
                                        <p:attrNameLst>
                                          <p:attrName>ppt_x</p:attrName>
                                        </p:attrNameLst>
                                      </p:cBhvr>
                                      <p:tavLst>
                                        <p:tav tm="0">
                                          <p:val>
                                            <p:strVal val="#ppt_x"/>
                                          </p:val>
                                        </p:tav>
                                        <p:tav tm="100000">
                                          <p:val>
                                            <p:strVal val="#ppt_x"/>
                                          </p:val>
                                        </p:tav>
                                      </p:tavLst>
                                    </p:anim>
                                    <p:anim calcmode="lin" valueType="num">
                                      <p:cBhvr additive="base">
                                        <p:cTn id="26" dur="75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750" fill="hold"/>
                                        <p:tgtEl>
                                          <p:spTgt spid="8"/>
                                        </p:tgtEl>
                                        <p:attrNameLst>
                                          <p:attrName>ppt_x</p:attrName>
                                        </p:attrNameLst>
                                      </p:cBhvr>
                                      <p:tavLst>
                                        <p:tav tm="0">
                                          <p:val>
                                            <p:strVal val="#ppt_x"/>
                                          </p:val>
                                        </p:tav>
                                        <p:tav tm="100000">
                                          <p:val>
                                            <p:strVal val="#ppt_x"/>
                                          </p:val>
                                        </p:tav>
                                      </p:tavLst>
                                    </p:anim>
                                    <p:anim calcmode="lin" valueType="num">
                                      <p:cBhvr additive="base">
                                        <p:cTn id="32" dur="75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Título"/>
          <p:cNvSpPr txBox="1">
            <a:spLocks/>
          </p:cNvSpPr>
          <p:nvPr/>
        </p:nvSpPr>
        <p:spPr>
          <a:xfrm>
            <a:off x="1907704" y="51657"/>
            <a:ext cx="7272808" cy="497023"/>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82880" indent="0">
              <a:buFont typeface="Georgia" pitchFamily="18" charset="0"/>
              <a:buNone/>
            </a:pPr>
            <a:r>
              <a:rPr lang="es-ES" sz="2000" dirty="0" smtClean="0">
                <a:effectLst/>
              </a:rPr>
              <a:t>Fundamentos teológicos espirituales de la colaboración</a:t>
            </a:r>
            <a:endParaRPr lang="es-VE" sz="2000" dirty="0"/>
          </a:p>
        </p:txBody>
      </p:sp>
      <p:sp>
        <p:nvSpPr>
          <p:cNvPr id="2" name="1 Rectángulo"/>
          <p:cNvSpPr/>
          <p:nvPr/>
        </p:nvSpPr>
        <p:spPr>
          <a:xfrm>
            <a:off x="251520" y="692696"/>
            <a:ext cx="4350037" cy="369332"/>
          </a:xfrm>
          <a:prstGeom prst="rect">
            <a:avLst/>
          </a:prstGeom>
        </p:spPr>
        <p:txBody>
          <a:bodyPr wrap="none">
            <a:spAutoFit/>
          </a:bodyPr>
          <a:lstStyle/>
          <a:p>
            <a:r>
              <a:rPr lang="es-VE" b="1" dirty="0" smtClean="0"/>
              <a:t>1. Origen </a:t>
            </a:r>
            <a:r>
              <a:rPr lang="es-VE" b="1" dirty="0"/>
              <a:t>y sentido de la colaboración </a:t>
            </a:r>
            <a:endParaRPr lang="es-VE" dirty="0"/>
          </a:p>
        </p:txBody>
      </p:sp>
      <p:sp>
        <p:nvSpPr>
          <p:cNvPr id="5" name="4 Rectángulo"/>
          <p:cNvSpPr/>
          <p:nvPr/>
        </p:nvSpPr>
        <p:spPr>
          <a:xfrm>
            <a:off x="755576" y="1635765"/>
            <a:ext cx="8064896" cy="1200329"/>
          </a:xfrm>
          <a:prstGeom prst="rect">
            <a:avLst/>
          </a:prstGeom>
        </p:spPr>
        <p:txBody>
          <a:bodyPr wrap="square">
            <a:spAutoFit/>
          </a:bodyPr>
          <a:lstStyle/>
          <a:p>
            <a:pPr algn="just"/>
            <a:r>
              <a:rPr lang="es-VE" sz="1200" dirty="0"/>
              <a:t>[4] La colaboración tiene su origen en </a:t>
            </a:r>
            <a:r>
              <a:rPr lang="es-VE" sz="1200" b="1" dirty="0"/>
              <a:t>Dios</a:t>
            </a:r>
            <a:r>
              <a:rPr lang="es-VE" sz="1200" dirty="0"/>
              <a:t>, que </a:t>
            </a:r>
            <a:r>
              <a:rPr lang="es-VE" sz="1200" b="1" dirty="0"/>
              <a:t>para nosotros es Comunidad de Amor y Colaboración</a:t>
            </a:r>
            <a:r>
              <a:rPr lang="es-VE" sz="1200" dirty="0"/>
              <a:t>. La Santísima Trinidad, Padre, Hijo y Espíritu Santo constituye una plena unidad, que se hace colaboración en su obra creadora y salvadora: “Mi Padre trabaja hasta ahora, y yo también trabajo” (Juan 5, 17). Así como Cristo se inspira en lo que ve que hace su Padre, así nosotros nos sentimos invitados a colaborar con la obra misma de Dios en nuestra historia, para hacer posible la vida abundante para todos (Cfr. Juan 10, 10), en comunión con Dios, con los demás y con la creación (Cfr. CG 35ª. D. 3, 12). </a:t>
            </a:r>
          </a:p>
        </p:txBody>
      </p:sp>
      <p:sp>
        <p:nvSpPr>
          <p:cNvPr id="6" name="5 Rectángulo"/>
          <p:cNvSpPr/>
          <p:nvPr/>
        </p:nvSpPr>
        <p:spPr>
          <a:xfrm>
            <a:off x="467544" y="1187460"/>
            <a:ext cx="3986028" cy="338554"/>
          </a:xfrm>
          <a:prstGeom prst="rect">
            <a:avLst/>
          </a:prstGeom>
        </p:spPr>
        <p:txBody>
          <a:bodyPr wrap="none">
            <a:spAutoFit/>
          </a:bodyPr>
          <a:lstStyle/>
          <a:p>
            <a:r>
              <a:rPr lang="es-VE" sz="1600" b="1" dirty="0" smtClean="0"/>
              <a:t>a) A imagen y semejanza de la Trinidad </a:t>
            </a:r>
            <a:endParaRPr lang="es-VE" sz="1600" dirty="0"/>
          </a:p>
        </p:txBody>
      </p:sp>
      <p:sp>
        <p:nvSpPr>
          <p:cNvPr id="7" name="6 Rectángulo"/>
          <p:cNvSpPr/>
          <p:nvPr/>
        </p:nvSpPr>
        <p:spPr>
          <a:xfrm>
            <a:off x="452879" y="2996952"/>
            <a:ext cx="5415265" cy="338554"/>
          </a:xfrm>
          <a:prstGeom prst="rect">
            <a:avLst/>
          </a:prstGeom>
        </p:spPr>
        <p:txBody>
          <a:bodyPr wrap="none">
            <a:spAutoFit/>
          </a:bodyPr>
          <a:lstStyle/>
          <a:p>
            <a:r>
              <a:rPr lang="es-VE" sz="1600" b="1" dirty="0" smtClean="0"/>
              <a:t>b) Convocados a trabajar unidos en un mismo espíritu </a:t>
            </a:r>
            <a:endParaRPr lang="es-VE" sz="1600" dirty="0"/>
          </a:p>
        </p:txBody>
      </p:sp>
      <p:sp>
        <p:nvSpPr>
          <p:cNvPr id="8" name="7 Rectángulo"/>
          <p:cNvSpPr/>
          <p:nvPr/>
        </p:nvSpPr>
        <p:spPr>
          <a:xfrm>
            <a:off x="755576" y="3429000"/>
            <a:ext cx="7920880" cy="1200329"/>
          </a:xfrm>
          <a:prstGeom prst="rect">
            <a:avLst/>
          </a:prstGeom>
        </p:spPr>
        <p:txBody>
          <a:bodyPr wrap="square">
            <a:spAutoFit/>
          </a:bodyPr>
          <a:lstStyle/>
          <a:p>
            <a:pPr algn="just"/>
            <a:r>
              <a:rPr lang="es-VE" sz="1200" dirty="0"/>
              <a:t>[5] Por ello, la persona inspirada en la fe cristiana, </a:t>
            </a:r>
            <a:r>
              <a:rPr lang="es-VE" sz="1200" b="1" dirty="0"/>
              <a:t>se siente enviada </a:t>
            </a:r>
            <a:r>
              <a:rPr lang="es-VE" sz="1200" dirty="0"/>
              <a:t>a amar aquello que Dios mismo ama: el mundo, con toda su riqueza y diversidad, para que los hombres y las mujeres vivan felices. Dios nos llama a un estilo de vida que testimonie precisamente estos regalos que hemos recibido y que queremos compartir. Una de las gracias renovadoras del Concilio Vaticano II fue el impulso de una Iglesia pueblo de Dios, sujeto y protagonista de la evangelización. En la Iglesia, todos los bautizados somos colaboradores de pleno derecho, </a:t>
            </a:r>
            <a:r>
              <a:rPr lang="es-VE" sz="1200" b="1" dirty="0"/>
              <a:t>convocados a trabajar unidos </a:t>
            </a:r>
            <a:r>
              <a:rPr lang="es-VE" sz="1200" dirty="0"/>
              <a:t>con un mismo espíritu, como respuesta al llamado de Dios. </a:t>
            </a:r>
          </a:p>
        </p:txBody>
      </p:sp>
      <p:sp>
        <p:nvSpPr>
          <p:cNvPr id="9" name="8 Rectángulo"/>
          <p:cNvSpPr/>
          <p:nvPr/>
        </p:nvSpPr>
        <p:spPr>
          <a:xfrm>
            <a:off x="467544" y="4818638"/>
            <a:ext cx="2951449" cy="338554"/>
          </a:xfrm>
          <a:prstGeom prst="rect">
            <a:avLst/>
          </a:prstGeom>
        </p:spPr>
        <p:txBody>
          <a:bodyPr wrap="none">
            <a:spAutoFit/>
          </a:bodyPr>
          <a:lstStyle/>
          <a:p>
            <a:r>
              <a:rPr lang="es-VE" sz="1600" b="1" dirty="0"/>
              <a:t>C</a:t>
            </a:r>
            <a:r>
              <a:rPr lang="es-VE" sz="1600" b="1" dirty="0" smtClean="0"/>
              <a:t>) Una manera de vivir la fe </a:t>
            </a:r>
            <a:endParaRPr lang="es-VE" sz="1600" dirty="0"/>
          </a:p>
        </p:txBody>
      </p:sp>
      <p:sp>
        <p:nvSpPr>
          <p:cNvPr id="10" name="9 Rectángulo"/>
          <p:cNvSpPr/>
          <p:nvPr/>
        </p:nvSpPr>
        <p:spPr>
          <a:xfrm>
            <a:off x="755576" y="5301208"/>
            <a:ext cx="7848872" cy="1200329"/>
          </a:xfrm>
          <a:prstGeom prst="rect">
            <a:avLst/>
          </a:prstGeom>
        </p:spPr>
        <p:txBody>
          <a:bodyPr wrap="square">
            <a:spAutoFit/>
          </a:bodyPr>
          <a:lstStyle/>
          <a:p>
            <a:pPr algn="just"/>
            <a:r>
              <a:rPr lang="es-VE" sz="1200" dirty="0" smtClean="0"/>
              <a:t>[</a:t>
            </a:r>
            <a:r>
              <a:rPr lang="es-VE" sz="1200" dirty="0"/>
              <a:t>6] Por tanto, podemos decir que la colaboración es una forma de experiencia Trinitaria, una manera de vivir la fe, un dinamismo de asociación espiritual, efectiva y afectiva que construye comunidad cristiana e impulsa redes apostólicas locales, nacionales, continentales y globales, que nos conectan más allá de nosotros mismos con </a:t>
            </a:r>
            <a:r>
              <a:rPr lang="es-VE" sz="1200" b="1" dirty="0"/>
              <a:t>una gran diversidad de personas de buena voluntad que comparten los mismos ideales</a:t>
            </a:r>
            <a:r>
              <a:rPr lang="es-VE" sz="1200" dirty="0"/>
              <a:t>. El sentido último de la colaboración es la participación en la misión creadora y salvadora de Dios, que nos ha querido asociar a su obra. </a:t>
            </a:r>
          </a:p>
        </p:txBody>
      </p:sp>
    </p:spTree>
    <p:extLst>
      <p:ext uri="{BB962C8B-B14F-4D97-AF65-F5344CB8AC3E}">
        <p14:creationId xmlns:p14="http://schemas.microsoft.com/office/powerpoint/2010/main" val="1277528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750" fill="hold"/>
                                        <p:tgtEl>
                                          <p:spTgt spid="3"/>
                                        </p:tgtEl>
                                        <p:attrNameLst>
                                          <p:attrName>ppt_x</p:attrName>
                                        </p:attrNameLst>
                                      </p:cBhvr>
                                      <p:tavLst>
                                        <p:tav tm="0">
                                          <p:val>
                                            <p:strVal val="#ppt_x"/>
                                          </p:val>
                                        </p:tav>
                                        <p:tav tm="100000">
                                          <p:val>
                                            <p:strVal val="#ppt_x"/>
                                          </p:val>
                                        </p:tav>
                                      </p:tavLst>
                                    </p:anim>
                                    <p:anim calcmode="lin" valueType="num">
                                      <p:cBhvr additive="base">
                                        <p:cTn id="8" dur="75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750" fill="hold"/>
                                        <p:tgtEl>
                                          <p:spTgt spid="2"/>
                                        </p:tgtEl>
                                        <p:attrNameLst>
                                          <p:attrName>ppt_x</p:attrName>
                                        </p:attrNameLst>
                                      </p:cBhvr>
                                      <p:tavLst>
                                        <p:tav tm="0">
                                          <p:val>
                                            <p:strVal val="#ppt_x"/>
                                          </p:val>
                                        </p:tav>
                                        <p:tav tm="100000">
                                          <p:val>
                                            <p:strVal val="#ppt_x"/>
                                          </p:val>
                                        </p:tav>
                                      </p:tavLst>
                                    </p:anim>
                                    <p:anim calcmode="lin" valueType="num">
                                      <p:cBhvr additive="base">
                                        <p:cTn id="14" dur="75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750" fill="hold"/>
                                        <p:tgtEl>
                                          <p:spTgt spid="6"/>
                                        </p:tgtEl>
                                        <p:attrNameLst>
                                          <p:attrName>ppt_x</p:attrName>
                                        </p:attrNameLst>
                                      </p:cBhvr>
                                      <p:tavLst>
                                        <p:tav tm="0">
                                          <p:val>
                                            <p:strVal val="#ppt_x"/>
                                          </p:val>
                                        </p:tav>
                                        <p:tav tm="100000">
                                          <p:val>
                                            <p:strVal val="#ppt_x"/>
                                          </p:val>
                                        </p:tav>
                                      </p:tavLst>
                                    </p:anim>
                                    <p:anim calcmode="lin" valueType="num">
                                      <p:cBhvr additive="base">
                                        <p:cTn id="20" dur="750" fill="hold"/>
                                        <p:tgtEl>
                                          <p:spTgt spid="6"/>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750" fill="hold"/>
                                        <p:tgtEl>
                                          <p:spTgt spid="5"/>
                                        </p:tgtEl>
                                        <p:attrNameLst>
                                          <p:attrName>ppt_x</p:attrName>
                                        </p:attrNameLst>
                                      </p:cBhvr>
                                      <p:tavLst>
                                        <p:tav tm="0">
                                          <p:val>
                                            <p:strVal val="#ppt_x"/>
                                          </p:val>
                                        </p:tav>
                                        <p:tav tm="100000">
                                          <p:val>
                                            <p:strVal val="#ppt_x"/>
                                          </p:val>
                                        </p:tav>
                                      </p:tavLst>
                                    </p:anim>
                                    <p:anim calcmode="lin" valueType="num">
                                      <p:cBhvr additive="base">
                                        <p:cTn id="24" dur="75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 calcmode="lin" valueType="num">
                                      <p:cBhvr additive="base">
                                        <p:cTn id="29" dur="750" fill="hold"/>
                                        <p:tgtEl>
                                          <p:spTgt spid="7"/>
                                        </p:tgtEl>
                                        <p:attrNameLst>
                                          <p:attrName>ppt_x</p:attrName>
                                        </p:attrNameLst>
                                      </p:cBhvr>
                                      <p:tavLst>
                                        <p:tav tm="0">
                                          <p:val>
                                            <p:strVal val="#ppt_x"/>
                                          </p:val>
                                        </p:tav>
                                        <p:tav tm="100000">
                                          <p:val>
                                            <p:strVal val="#ppt_x"/>
                                          </p:val>
                                        </p:tav>
                                      </p:tavLst>
                                    </p:anim>
                                    <p:anim calcmode="lin" valueType="num">
                                      <p:cBhvr additive="base">
                                        <p:cTn id="30" dur="750" fill="hold"/>
                                        <p:tgtEl>
                                          <p:spTgt spid="7"/>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additive="base">
                                        <p:cTn id="33" dur="750" fill="hold"/>
                                        <p:tgtEl>
                                          <p:spTgt spid="8"/>
                                        </p:tgtEl>
                                        <p:attrNameLst>
                                          <p:attrName>ppt_x</p:attrName>
                                        </p:attrNameLst>
                                      </p:cBhvr>
                                      <p:tavLst>
                                        <p:tav tm="0">
                                          <p:val>
                                            <p:strVal val="#ppt_x"/>
                                          </p:val>
                                        </p:tav>
                                        <p:tav tm="100000">
                                          <p:val>
                                            <p:strVal val="#ppt_x"/>
                                          </p:val>
                                        </p:tav>
                                      </p:tavLst>
                                    </p:anim>
                                    <p:anim calcmode="lin" valueType="num">
                                      <p:cBhvr additive="base">
                                        <p:cTn id="34" dur="75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750" fill="hold"/>
                                        <p:tgtEl>
                                          <p:spTgt spid="9"/>
                                        </p:tgtEl>
                                        <p:attrNameLst>
                                          <p:attrName>ppt_x</p:attrName>
                                        </p:attrNameLst>
                                      </p:cBhvr>
                                      <p:tavLst>
                                        <p:tav tm="0">
                                          <p:val>
                                            <p:strVal val="#ppt_x"/>
                                          </p:val>
                                        </p:tav>
                                        <p:tav tm="100000">
                                          <p:val>
                                            <p:strVal val="#ppt_x"/>
                                          </p:val>
                                        </p:tav>
                                      </p:tavLst>
                                    </p:anim>
                                    <p:anim calcmode="lin" valueType="num">
                                      <p:cBhvr additive="base">
                                        <p:cTn id="40" dur="750" fill="hold"/>
                                        <p:tgtEl>
                                          <p:spTgt spid="9"/>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750" fill="hold"/>
                                        <p:tgtEl>
                                          <p:spTgt spid="10"/>
                                        </p:tgtEl>
                                        <p:attrNameLst>
                                          <p:attrName>ppt_x</p:attrName>
                                        </p:attrNameLst>
                                      </p:cBhvr>
                                      <p:tavLst>
                                        <p:tav tm="0">
                                          <p:val>
                                            <p:strVal val="#ppt_x"/>
                                          </p:val>
                                        </p:tav>
                                        <p:tav tm="100000">
                                          <p:val>
                                            <p:strVal val="#ppt_x"/>
                                          </p:val>
                                        </p:tav>
                                      </p:tavLst>
                                    </p:anim>
                                    <p:anim calcmode="lin" valueType="num">
                                      <p:cBhvr additive="base">
                                        <p:cTn id="44" dur="75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P spid="5" grpId="0"/>
      <p:bldP spid="6" grpId="0"/>
      <p:bldP spid="7" grpId="0"/>
      <p:bldP spid="8" grpId="0"/>
      <p:bldP spid="9"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Título"/>
          <p:cNvSpPr txBox="1">
            <a:spLocks/>
          </p:cNvSpPr>
          <p:nvPr/>
        </p:nvSpPr>
        <p:spPr>
          <a:xfrm>
            <a:off x="1907704" y="51657"/>
            <a:ext cx="7272808" cy="497023"/>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82880" indent="0">
              <a:buFont typeface="Georgia" pitchFamily="18" charset="0"/>
              <a:buNone/>
            </a:pPr>
            <a:r>
              <a:rPr lang="es-ES" sz="2000" dirty="0" smtClean="0">
                <a:effectLst/>
              </a:rPr>
              <a:t>Fundamentos teológicos espirituales de la colaboración</a:t>
            </a:r>
            <a:endParaRPr lang="es-VE" sz="2000" dirty="0"/>
          </a:p>
        </p:txBody>
      </p:sp>
      <p:sp>
        <p:nvSpPr>
          <p:cNvPr id="2" name="1 Rectángulo"/>
          <p:cNvSpPr/>
          <p:nvPr/>
        </p:nvSpPr>
        <p:spPr>
          <a:xfrm>
            <a:off x="251520" y="692696"/>
            <a:ext cx="4130426" cy="646331"/>
          </a:xfrm>
          <a:prstGeom prst="rect">
            <a:avLst/>
          </a:prstGeom>
        </p:spPr>
        <p:txBody>
          <a:bodyPr wrap="none">
            <a:spAutoFit/>
          </a:bodyPr>
          <a:lstStyle/>
          <a:p>
            <a:r>
              <a:rPr lang="es-VE" b="1" dirty="0"/>
              <a:t>2</a:t>
            </a:r>
            <a:r>
              <a:rPr lang="es-VE" b="1" dirty="0" smtClean="0"/>
              <a:t>. </a:t>
            </a:r>
            <a:r>
              <a:rPr lang="es-VE" b="1" dirty="0"/>
              <a:t>Llamado común a la colaboración </a:t>
            </a:r>
            <a:endParaRPr lang="es-VE" dirty="0"/>
          </a:p>
          <a:p>
            <a:endParaRPr lang="es-VE" dirty="0"/>
          </a:p>
        </p:txBody>
      </p:sp>
      <p:sp>
        <p:nvSpPr>
          <p:cNvPr id="5" name="4 Rectángulo"/>
          <p:cNvSpPr/>
          <p:nvPr/>
        </p:nvSpPr>
        <p:spPr>
          <a:xfrm>
            <a:off x="755576" y="1556792"/>
            <a:ext cx="8064896" cy="1015663"/>
          </a:xfrm>
          <a:prstGeom prst="rect">
            <a:avLst/>
          </a:prstGeom>
        </p:spPr>
        <p:txBody>
          <a:bodyPr wrap="square">
            <a:spAutoFit/>
          </a:bodyPr>
          <a:lstStyle/>
          <a:p>
            <a:pPr algn="just"/>
            <a:r>
              <a:rPr lang="es-VE" sz="1200" dirty="0"/>
              <a:t>[10] La raíz del dinamismo de la colaboración es bautismal. Así lo ha destacado el Concilio Vaticano II, al poner de relieve la común misión de todos los miembros del Pueblo de Dios. Como bautizadas y bautizados, </a:t>
            </a:r>
            <a:r>
              <a:rPr lang="es-VE" sz="1200" b="1" dirty="0"/>
              <a:t>somos colaboradores de la misión de Jesucristo</a:t>
            </a:r>
            <a:r>
              <a:rPr lang="es-VE" sz="1200" dirty="0"/>
              <a:t>. Así también lo ha recogido la Iglesia Latinoamericana y del Caribe, al insistir en que toda persona bautizada es discípula-misionera en una Iglesia de comunión y participación (Documento de Aparecida, 213). 3 </a:t>
            </a:r>
          </a:p>
        </p:txBody>
      </p:sp>
      <p:sp>
        <p:nvSpPr>
          <p:cNvPr id="6" name="5 Rectángulo"/>
          <p:cNvSpPr/>
          <p:nvPr/>
        </p:nvSpPr>
        <p:spPr>
          <a:xfrm>
            <a:off x="467544" y="1187460"/>
            <a:ext cx="4294765" cy="338554"/>
          </a:xfrm>
          <a:prstGeom prst="rect">
            <a:avLst/>
          </a:prstGeom>
        </p:spPr>
        <p:txBody>
          <a:bodyPr wrap="none">
            <a:spAutoFit/>
          </a:bodyPr>
          <a:lstStyle/>
          <a:p>
            <a:r>
              <a:rPr lang="es-VE" sz="1600" b="1" dirty="0" smtClean="0"/>
              <a:t>a) Colaboración en la misión de Jesucristo </a:t>
            </a:r>
            <a:endParaRPr lang="es-VE" sz="1600" dirty="0"/>
          </a:p>
        </p:txBody>
      </p:sp>
      <p:sp>
        <p:nvSpPr>
          <p:cNvPr id="7" name="6 Rectángulo"/>
          <p:cNvSpPr/>
          <p:nvPr/>
        </p:nvSpPr>
        <p:spPr>
          <a:xfrm>
            <a:off x="452879" y="2636912"/>
            <a:ext cx="3789820" cy="338554"/>
          </a:xfrm>
          <a:prstGeom prst="rect">
            <a:avLst/>
          </a:prstGeom>
        </p:spPr>
        <p:txBody>
          <a:bodyPr wrap="none">
            <a:spAutoFit/>
          </a:bodyPr>
          <a:lstStyle/>
          <a:p>
            <a:r>
              <a:rPr lang="es-VE" sz="1600" b="1" dirty="0" smtClean="0"/>
              <a:t>b) Colaboración que rompe fronteras </a:t>
            </a:r>
            <a:endParaRPr lang="es-VE" sz="1600" dirty="0"/>
          </a:p>
        </p:txBody>
      </p:sp>
      <p:sp>
        <p:nvSpPr>
          <p:cNvPr id="8" name="7 Rectángulo"/>
          <p:cNvSpPr/>
          <p:nvPr/>
        </p:nvSpPr>
        <p:spPr>
          <a:xfrm>
            <a:off x="755576" y="3068960"/>
            <a:ext cx="8064896" cy="1569660"/>
          </a:xfrm>
          <a:prstGeom prst="rect">
            <a:avLst/>
          </a:prstGeom>
        </p:spPr>
        <p:txBody>
          <a:bodyPr wrap="square">
            <a:spAutoFit/>
          </a:bodyPr>
          <a:lstStyle/>
          <a:p>
            <a:pPr algn="just"/>
            <a:r>
              <a:rPr lang="es-VE" sz="1200" dirty="0"/>
              <a:t>[11] En virtud del mismo vigor bautismal, </a:t>
            </a:r>
            <a:r>
              <a:rPr lang="es-VE" sz="1200" b="1" dirty="0"/>
              <a:t>la colaboración se extiende más allá de las fronteras visibles </a:t>
            </a:r>
            <a:r>
              <a:rPr lang="es-VE" sz="1200" dirty="0"/>
              <a:t>de la Iglesia, hacia otros cristianos, hacia creyentes de otras religiones y hacia toda persona de buena voluntad, que toma en serio la construcción de un mundo más humano: “Creámosle al Evangelio que dice que el Reino de Dios ya está presente en el mundo, y está desarrollándose aquí y allá, de diversas maneras: como la semilla pequeña que puede llegar a convertirse en un gran árbol (cf. </a:t>
            </a:r>
            <a:r>
              <a:rPr lang="es-VE" sz="1200" i="1" dirty="0"/>
              <a:t>Mt </a:t>
            </a:r>
            <a:r>
              <a:rPr lang="es-VE" sz="1200" dirty="0"/>
              <a:t>13,31-32), como el puñado de levadura, que fermenta una gran masa (cf. </a:t>
            </a:r>
            <a:r>
              <a:rPr lang="es-VE" sz="1200" i="1" dirty="0"/>
              <a:t>Mt </a:t>
            </a:r>
            <a:r>
              <a:rPr lang="es-VE" sz="1200" dirty="0"/>
              <a:t>13,33), y como la buena semilla que crece en medio de la cizaña (cf. </a:t>
            </a:r>
            <a:r>
              <a:rPr lang="es-VE" sz="1200" i="1" dirty="0"/>
              <a:t>Mt </a:t>
            </a:r>
            <a:r>
              <a:rPr lang="es-VE" sz="1200" dirty="0"/>
              <a:t>13,24-30), y siempre puede sorprendernos gratamente” (</a:t>
            </a:r>
            <a:r>
              <a:rPr lang="es-VE" sz="1200" i="1" dirty="0" err="1"/>
              <a:t>Evangelii</a:t>
            </a:r>
            <a:r>
              <a:rPr lang="es-VE" sz="1200" i="1" dirty="0"/>
              <a:t> </a:t>
            </a:r>
            <a:r>
              <a:rPr lang="es-VE" sz="1200" i="1" dirty="0" err="1"/>
              <a:t>Gaudium</a:t>
            </a:r>
            <a:r>
              <a:rPr lang="es-VE" sz="1200" dirty="0"/>
              <a:t>, 278). La colaboración a la que invita Dios, es un río de aguas fecundas y toda persona está convocada a sumergirse en su dinamismo creador y redentor. </a:t>
            </a:r>
          </a:p>
        </p:txBody>
      </p:sp>
      <p:sp>
        <p:nvSpPr>
          <p:cNvPr id="9" name="8 Rectángulo"/>
          <p:cNvSpPr/>
          <p:nvPr/>
        </p:nvSpPr>
        <p:spPr>
          <a:xfrm>
            <a:off x="467544" y="4818638"/>
            <a:ext cx="8547533" cy="338554"/>
          </a:xfrm>
          <a:prstGeom prst="rect">
            <a:avLst/>
          </a:prstGeom>
        </p:spPr>
        <p:txBody>
          <a:bodyPr wrap="none">
            <a:spAutoFit/>
          </a:bodyPr>
          <a:lstStyle/>
          <a:p>
            <a:r>
              <a:rPr lang="es-VE" sz="1600" b="1" dirty="0"/>
              <a:t>C</a:t>
            </a:r>
            <a:r>
              <a:rPr lang="es-VE" sz="1600" b="1" dirty="0" smtClean="0"/>
              <a:t>) Colaboración creativa al servicio del reino desde el principio integrador fe y justicia</a:t>
            </a:r>
            <a:endParaRPr lang="es-VE" sz="1600" dirty="0"/>
          </a:p>
        </p:txBody>
      </p:sp>
      <p:sp>
        <p:nvSpPr>
          <p:cNvPr id="10" name="9 Rectángulo"/>
          <p:cNvSpPr/>
          <p:nvPr/>
        </p:nvSpPr>
        <p:spPr>
          <a:xfrm>
            <a:off x="755576" y="5229200"/>
            <a:ext cx="8064896" cy="1569660"/>
          </a:xfrm>
          <a:prstGeom prst="rect">
            <a:avLst/>
          </a:prstGeom>
        </p:spPr>
        <p:txBody>
          <a:bodyPr wrap="square">
            <a:spAutoFit/>
          </a:bodyPr>
          <a:lstStyle/>
          <a:p>
            <a:pPr algn="just"/>
            <a:r>
              <a:rPr lang="es-VE" sz="1200" dirty="0"/>
              <a:t>[12] Dentro de este llamado que sentimos como bautizados, </a:t>
            </a:r>
            <a:r>
              <a:rPr lang="es-VE" sz="1200" b="1" dirty="0"/>
              <a:t>la vocación ignaciana se refuerza desde la experiencia de los Ejercicios Espirituales </a:t>
            </a:r>
            <a:r>
              <a:rPr lang="es-VE" sz="1200" dirty="0"/>
              <a:t>que nos integra creativamente al servicio del reino, a través de tres dinamismos: </a:t>
            </a:r>
          </a:p>
          <a:p>
            <a:pPr algn="just"/>
            <a:r>
              <a:rPr lang="es-VE" sz="1200" dirty="0"/>
              <a:t> una experiencia personal de conocimiento interno de Jesús, que nos lleva a amarlo y a seguirlo más de cerca; </a:t>
            </a:r>
          </a:p>
          <a:p>
            <a:pPr algn="just"/>
            <a:r>
              <a:rPr lang="es-VE" sz="1200" dirty="0"/>
              <a:t> la pertenencia y el compromiso eclesial desde el seno de una comunidad ignaciana, en alguna de sus expresiones; </a:t>
            </a:r>
          </a:p>
          <a:p>
            <a:pPr algn="just"/>
            <a:r>
              <a:rPr lang="es-VE" sz="1200" dirty="0"/>
              <a:t> la orientación de la propia vida a través de un servicio cualificado a la fe, la lucha por la justicia y el diálogo con las culturas y las religiones. </a:t>
            </a:r>
          </a:p>
        </p:txBody>
      </p:sp>
    </p:spTree>
    <p:extLst>
      <p:ext uri="{BB962C8B-B14F-4D97-AF65-F5344CB8AC3E}">
        <p14:creationId xmlns:p14="http://schemas.microsoft.com/office/powerpoint/2010/main" val="1009366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750" fill="hold"/>
                                        <p:tgtEl>
                                          <p:spTgt spid="2"/>
                                        </p:tgtEl>
                                        <p:attrNameLst>
                                          <p:attrName>ppt_x</p:attrName>
                                        </p:attrNameLst>
                                      </p:cBhvr>
                                      <p:tavLst>
                                        <p:tav tm="0">
                                          <p:val>
                                            <p:strVal val="#ppt_x"/>
                                          </p:val>
                                        </p:tav>
                                        <p:tav tm="100000">
                                          <p:val>
                                            <p:strVal val="#ppt_x"/>
                                          </p:val>
                                        </p:tav>
                                      </p:tavLst>
                                    </p:anim>
                                    <p:anim calcmode="lin" valueType="num">
                                      <p:cBhvr additive="base">
                                        <p:cTn id="8" dur="75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750" fill="hold"/>
                                        <p:tgtEl>
                                          <p:spTgt spid="6"/>
                                        </p:tgtEl>
                                        <p:attrNameLst>
                                          <p:attrName>ppt_x</p:attrName>
                                        </p:attrNameLst>
                                      </p:cBhvr>
                                      <p:tavLst>
                                        <p:tav tm="0">
                                          <p:val>
                                            <p:strVal val="#ppt_x"/>
                                          </p:val>
                                        </p:tav>
                                        <p:tav tm="100000">
                                          <p:val>
                                            <p:strVal val="#ppt_x"/>
                                          </p:val>
                                        </p:tav>
                                      </p:tavLst>
                                    </p:anim>
                                    <p:anim calcmode="lin" valueType="num">
                                      <p:cBhvr additive="base">
                                        <p:cTn id="14" dur="750" fill="hold"/>
                                        <p:tgtEl>
                                          <p:spTgt spid="6"/>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750" fill="hold"/>
                                        <p:tgtEl>
                                          <p:spTgt spid="5"/>
                                        </p:tgtEl>
                                        <p:attrNameLst>
                                          <p:attrName>ppt_x</p:attrName>
                                        </p:attrNameLst>
                                      </p:cBhvr>
                                      <p:tavLst>
                                        <p:tav tm="0">
                                          <p:val>
                                            <p:strVal val="#ppt_x"/>
                                          </p:val>
                                        </p:tav>
                                        <p:tav tm="100000">
                                          <p:val>
                                            <p:strVal val="#ppt_x"/>
                                          </p:val>
                                        </p:tav>
                                      </p:tavLst>
                                    </p:anim>
                                    <p:anim calcmode="lin" valueType="num">
                                      <p:cBhvr additive="base">
                                        <p:cTn id="18" dur="75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750" fill="hold"/>
                                        <p:tgtEl>
                                          <p:spTgt spid="7"/>
                                        </p:tgtEl>
                                        <p:attrNameLst>
                                          <p:attrName>ppt_x</p:attrName>
                                        </p:attrNameLst>
                                      </p:cBhvr>
                                      <p:tavLst>
                                        <p:tav tm="0">
                                          <p:val>
                                            <p:strVal val="#ppt_x"/>
                                          </p:val>
                                        </p:tav>
                                        <p:tav tm="100000">
                                          <p:val>
                                            <p:strVal val="#ppt_x"/>
                                          </p:val>
                                        </p:tav>
                                      </p:tavLst>
                                    </p:anim>
                                    <p:anim calcmode="lin" valueType="num">
                                      <p:cBhvr additive="base">
                                        <p:cTn id="24" dur="750" fill="hold"/>
                                        <p:tgtEl>
                                          <p:spTgt spid="7"/>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750" fill="hold"/>
                                        <p:tgtEl>
                                          <p:spTgt spid="8"/>
                                        </p:tgtEl>
                                        <p:attrNameLst>
                                          <p:attrName>ppt_x</p:attrName>
                                        </p:attrNameLst>
                                      </p:cBhvr>
                                      <p:tavLst>
                                        <p:tav tm="0">
                                          <p:val>
                                            <p:strVal val="#ppt_x"/>
                                          </p:val>
                                        </p:tav>
                                        <p:tav tm="100000">
                                          <p:val>
                                            <p:strVal val="#ppt_x"/>
                                          </p:val>
                                        </p:tav>
                                      </p:tavLst>
                                    </p:anim>
                                    <p:anim calcmode="lin" valueType="num">
                                      <p:cBhvr additive="base">
                                        <p:cTn id="28" dur="75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 calcmode="lin" valueType="num">
                                      <p:cBhvr additive="base">
                                        <p:cTn id="33" dur="750" fill="hold"/>
                                        <p:tgtEl>
                                          <p:spTgt spid="9"/>
                                        </p:tgtEl>
                                        <p:attrNameLst>
                                          <p:attrName>ppt_x</p:attrName>
                                        </p:attrNameLst>
                                      </p:cBhvr>
                                      <p:tavLst>
                                        <p:tav tm="0">
                                          <p:val>
                                            <p:strVal val="#ppt_x"/>
                                          </p:val>
                                        </p:tav>
                                        <p:tav tm="100000">
                                          <p:val>
                                            <p:strVal val="#ppt_x"/>
                                          </p:val>
                                        </p:tav>
                                      </p:tavLst>
                                    </p:anim>
                                    <p:anim calcmode="lin" valueType="num">
                                      <p:cBhvr additive="base">
                                        <p:cTn id="34" dur="750" fill="hold"/>
                                        <p:tgtEl>
                                          <p:spTgt spid="9"/>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750" fill="hold"/>
                                        <p:tgtEl>
                                          <p:spTgt spid="10"/>
                                        </p:tgtEl>
                                        <p:attrNameLst>
                                          <p:attrName>ppt_x</p:attrName>
                                        </p:attrNameLst>
                                      </p:cBhvr>
                                      <p:tavLst>
                                        <p:tav tm="0">
                                          <p:val>
                                            <p:strVal val="#ppt_x"/>
                                          </p:val>
                                        </p:tav>
                                        <p:tav tm="100000">
                                          <p:val>
                                            <p:strVal val="#ppt_x"/>
                                          </p:val>
                                        </p:tav>
                                      </p:tavLst>
                                    </p:anim>
                                    <p:anim calcmode="lin" valueType="num">
                                      <p:cBhvr additive="base">
                                        <p:cTn id="38" dur="75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7" grpId="0"/>
      <p:bldP spid="8" grpId="0"/>
      <p:bldP spid="9"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Título"/>
          <p:cNvSpPr txBox="1">
            <a:spLocks/>
          </p:cNvSpPr>
          <p:nvPr/>
        </p:nvSpPr>
        <p:spPr>
          <a:xfrm>
            <a:off x="1907704" y="51657"/>
            <a:ext cx="7272808" cy="497023"/>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82880" indent="0">
              <a:buFont typeface="Georgia" pitchFamily="18" charset="0"/>
              <a:buNone/>
            </a:pPr>
            <a:r>
              <a:rPr lang="es-ES" sz="2000" dirty="0" smtClean="0">
                <a:effectLst/>
              </a:rPr>
              <a:t>Fundamentos teológicos espirituales de la colaboración</a:t>
            </a:r>
            <a:endParaRPr lang="es-VE" sz="2000" dirty="0"/>
          </a:p>
        </p:txBody>
      </p:sp>
      <p:sp>
        <p:nvSpPr>
          <p:cNvPr id="2" name="1 Rectángulo"/>
          <p:cNvSpPr/>
          <p:nvPr/>
        </p:nvSpPr>
        <p:spPr>
          <a:xfrm>
            <a:off x="251520" y="692696"/>
            <a:ext cx="8206093" cy="461665"/>
          </a:xfrm>
          <a:prstGeom prst="rect">
            <a:avLst/>
          </a:prstGeom>
        </p:spPr>
        <p:txBody>
          <a:bodyPr wrap="none">
            <a:spAutoFit/>
          </a:bodyPr>
          <a:lstStyle/>
          <a:p>
            <a:r>
              <a:rPr lang="es-VE" sz="2400" b="1" dirty="0" smtClean="0"/>
              <a:t>3. </a:t>
            </a:r>
            <a:r>
              <a:rPr lang="es-VE" sz="2400" b="1" dirty="0"/>
              <a:t>La colaboración exige generosidad y produce alegría </a:t>
            </a:r>
            <a:endParaRPr lang="es-VE" sz="2400" dirty="0"/>
          </a:p>
        </p:txBody>
      </p:sp>
      <p:sp>
        <p:nvSpPr>
          <p:cNvPr id="5" name="4 Rectángulo"/>
          <p:cNvSpPr/>
          <p:nvPr/>
        </p:nvSpPr>
        <p:spPr>
          <a:xfrm>
            <a:off x="1043608" y="2258219"/>
            <a:ext cx="7486013" cy="1569660"/>
          </a:xfrm>
          <a:prstGeom prst="rect">
            <a:avLst/>
          </a:prstGeom>
        </p:spPr>
        <p:txBody>
          <a:bodyPr wrap="square">
            <a:spAutoFit/>
          </a:bodyPr>
          <a:lstStyle/>
          <a:p>
            <a:pPr algn="just"/>
            <a:r>
              <a:rPr lang="es-VE" sz="1600" dirty="0"/>
              <a:t>[20] Estamos convencidos de que el espíritu de colaboración que debe animar nuestro servicio hoy, </a:t>
            </a:r>
            <a:r>
              <a:rPr lang="es-VE" sz="1600" b="1" dirty="0"/>
              <a:t>no será solo el resultado de una planificación compartida </a:t>
            </a:r>
            <a:r>
              <a:rPr lang="es-VE" sz="1600" dirty="0"/>
              <a:t>de la misión, sino sobre todo una respuesta generosa a la invitación que Dios sigue haciendo a todos/as a unirnos a su proyecto creador y salvador y que nos hace salir de nuestro “propio amor, querer e interés” (EE, 189). </a:t>
            </a:r>
          </a:p>
        </p:txBody>
      </p:sp>
      <p:sp>
        <p:nvSpPr>
          <p:cNvPr id="6" name="5 Rectángulo"/>
          <p:cNvSpPr/>
          <p:nvPr/>
        </p:nvSpPr>
        <p:spPr>
          <a:xfrm>
            <a:off x="611560" y="1588730"/>
            <a:ext cx="4701928" cy="400110"/>
          </a:xfrm>
          <a:prstGeom prst="rect">
            <a:avLst/>
          </a:prstGeom>
        </p:spPr>
        <p:txBody>
          <a:bodyPr wrap="none">
            <a:spAutoFit/>
          </a:bodyPr>
          <a:lstStyle/>
          <a:p>
            <a:r>
              <a:rPr lang="es-VE" sz="2000" b="1" dirty="0" smtClean="0"/>
              <a:t>a) Respuesta generosa a la invitación </a:t>
            </a:r>
            <a:endParaRPr lang="es-VE" sz="2000" dirty="0"/>
          </a:p>
        </p:txBody>
      </p:sp>
      <p:sp>
        <p:nvSpPr>
          <p:cNvPr id="7" name="6 Rectángulo"/>
          <p:cNvSpPr/>
          <p:nvPr/>
        </p:nvSpPr>
        <p:spPr>
          <a:xfrm>
            <a:off x="611560" y="4149080"/>
            <a:ext cx="6508513" cy="400110"/>
          </a:xfrm>
          <a:prstGeom prst="rect">
            <a:avLst/>
          </a:prstGeom>
        </p:spPr>
        <p:txBody>
          <a:bodyPr wrap="none">
            <a:spAutoFit/>
          </a:bodyPr>
          <a:lstStyle/>
          <a:p>
            <a:r>
              <a:rPr lang="es-VE" sz="2000" b="1" dirty="0"/>
              <a:t>b) Fruto de la alegría de haber encontrado un tesoro</a:t>
            </a:r>
          </a:p>
        </p:txBody>
      </p:sp>
      <p:sp>
        <p:nvSpPr>
          <p:cNvPr id="8" name="7 Rectángulo"/>
          <p:cNvSpPr/>
          <p:nvPr/>
        </p:nvSpPr>
        <p:spPr>
          <a:xfrm>
            <a:off x="1228965" y="4872062"/>
            <a:ext cx="7447491" cy="1077218"/>
          </a:xfrm>
          <a:prstGeom prst="rect">
            <a:avLst/>
          </a:prstGeom>
        </p:spPr>
        <p:txBody>
          <a:bodyPr wrap="square">
            <a:spAutoFit/>
          </a:bodyPr>
          <a:lstStyle/>
          <a:p>
            <a:r>
              <a:rPr lang="es-VE" sz="1600" dirty="0"/>
              <a:t>[21] Luchar contra las fuerzas que nos encierran en nosotros mismos, y </a:t>
            </a:r>
            <a:r>
              <a:rPr lang="es-VE" sz="1600" b="1" dirty="0"/>
              <a:t>abrirnos a la dinámica de Dios</a:t>
            </a:r>
            <a:r>
              <a:rPr lang="es-VE" sz="1600" dirty="0"/>
              <a:t>, supone siempre la generosidad de aquel que ha encontrado un tesoro y es capaz de venderlo todo con alegría, para comprar aquel campo en el que se encuentra su tesoro (Cfr. Mateo 13, 44). </a:t>
            </a:r>
          </a:p>
        </p:txBody>
      </p:sp>
    </p:spTree>
    <p:extLst>
      <p:ext uri="{BB962C8B-B14F-4D97-AF65-F5344CB8AC3E}">
        <p14:creationId xmlns:p14="http://schemas.microsoft.com/office/powerpoint/2010/main" val="870091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750" fill="hold"/>
                                        <p:tgtEl>
                                          <p:spTgt spid="2"/>
                                        </p:tgtEl>
                                        <p:attrNameLst>
                                          <p:attrName>ppt_x</p:attrName>
                                        </p:attrNameLst>
                                      </p:cBhvr>
                                      <p:tavLst>
                                        <p:tav tm="0">
                                          <p:val>
                                            <p:strVal val="#ppt_x"/>
                                          </p:val>
                                        </p:tav>
                                        <p:tav tm="100000">
                                          <p:val>
                                            <p:strVal val="#ppt_x"/>
                                          </p:val>
                                        </p:tav>
                                      </p:tavLst>
                                    </p:anim>
                                    <p:anim calcmode="lin" valueType="num">
                                      <p:cBhvr additive="base">
                                        <p:cTn id="8" dur="75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750" fill="hold"/>
                                        <p:tgtEl>
                                          <p:spTgt spid="6"/>
                                        </p:tgtEl>
                                        <p:attrNameLst>
                                          <p:attrName>ppt_x</p:attrName>
                                        </p:attrNameLst>
                                      </p:cBhvr>
                                      <p:tavLst>
                                        <p:tav tm="0">
                                          <p:val>
                                            <p:strVal val="#ppt_x"/>
                                          </p:val>
                                        </p:tav>
                                        <p:tav tm="100000">
                                          <p:val>
                                            <p:strVal val="#ppt_x"/>
                                          </p:val>
                                        </p:tav>
                                      </p:tavLst>
                                    </p:anim>
                                    <p:anim calcmode="lin" valueType="num">
                                      <p:cBhvr additive="base">
                                        <p:cTn id="14" dur="750" fill="hold"/>
                                        <p:tgtEl>
                                          <p:spTgt spid="6"/>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750" fill="hold"/>
                                        <p:tgtEl>
                                          <p:spTgt spid="5"/>
                                        </p:tgtEl>
                                        <p:attrNameLst>
                                          <p:attrName>ppt_x</p:attrName>
                                        </p:attrNameLst>
                                      </p:cBhvr>
                                      <p:tavLst>
                                        <p:tav tm="0">
                                          <p:val>
                                            <p:strVal val="#ppt_x"/>
                                          </p:val>
                                        </p:tav>
                                        <p:tav tm="100000">
                                          <p:val>
                                            <p:strVal val="#ppt_x"/>
                                          </p:val>
                                        </p:tav>
                                      </p:tavLst>
                                    </p:anim>
                                    <p:anim calcmode="lin" valueType="num">
                                      <p:cBhvr additive="base">
                                        <p:cTn id="18" dur="75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750" fill="hold"/>
                                        <p:tgtEl>
                                          <p:spTgt spid="7"/>
                                        </p:tgtEl>
                                        <p:attrNameLst>
                                          <p:attrName>ppt_x</p:attrName>
                                        </p:attrNameLst>
                                      </p:cBhvr>
                                      <p:tavLst>
                                        <p:tav tm="0">
                                          <p:val>
                                            <p:strVal val="#ppt_x"/>
                                          </p:val>
                                        </p:tav>
                                        <p:tav tm="100000">
                                          <p:val>
                                            <p:strVal val="#ppt_x"/>
                                          </p:val>
                                        </p:tav>
                                      </p:tavLst>
                                    </p:anim>
                                    <p:anim calcmode="lin" valueType="num">
                                      <p:cBhvr additive="base">
                                        <p:cTn id="24" dur="750" fill="hold"/>
                                        <p:tgtEl>
                                          <p:spTgt spid="7"/>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750" fill="hold"/>
                                        <p:tgtEl>
                                          <p:spTgt spid="8"/>
                                        </p:tgtEl>
                                        <p:attrNameLst>
                                          <p:attrName>ppt_x</p:attrName>
                                        </p:attrNameLst>
                                      </p:cBhvr>
                                      <p:tavLst>
                                        <p:tav tm="0">
                                          <p:val>
                                            <p:strVal val="#ppt_x"/>
                                          </p:val>
                                        </p:tav>
                                        <p:tav tm="100000">
                                          <p:val>
                                            <p:strVal val="#ppt_x"/>
                                          </p:val>
                                        </p:tav>
                                      </p:tavLst>
                                    </p:anim>
                                    <p:anim calcmode="lin" valueType="num">
                                      <p:cBhvr additive="base">
                                        <p:cTn id="28" dur="75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7" grpId="0"/>
      <p:bldP spid="8" grpId="0"/>
    </p:bldLst>
  </p:timing>
</p:sld>
</file>

<file path=ppt/theme/theme1.xml><?xml version="1.0" encoding="utf-8"?>
<a:theme xmlns:a="http://schemas.openxmlformats.org/drawingml/2006/main" name="Transmisión de listas">
  <a:themeElements>
    <a:clrScheme name="Transmisión de listas">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Transmisión de listas">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ransmisión de listas">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177</TotalTime>
  <Words>1264</Words>
  <Application>Microsoft Office PowerPoint</Application>
  <PresentationFormat>Presentación en pantalla (4:3)</PresentationFormat>
  <Paragraphs>52</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Transmisión de listas</vt:lpstr>
      <vt:lpstr>Presentación de PowerPoint</vt:lpstr>
      <vt:lpstr>Fundamentos teológicos espirituales de la colaboración</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Fundamentos teológicos espirituales de la colaboración</dc:title>
  <dc:creator>Eloy Rivas</dc:creator>
  <cp:lastModifiedBy>Any</cp:lastModifiedBy>
  <cp:revision>12</cp:revision>
  <dcterms:created xsi:type="dcterms:W3CDTF">2016-04-28T16:48:56Z</dcterms:created>
  <dcterms:modified xsi:type="dcterms:W3CDTF">2016-04-29T14:33:38Z</dcterms:modified>
</cp:coreProperties>
</file>